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74" r:id="rId1"/>
  </p:sldMasterIdLst>
  <p:notesMasterIdLst>
    <p:notesMasterId r:id="rId11"/>
  </p:notesMasterIdLst>
  <p:sldIdLst>
    <p:sldId id="263" r:id="rId2"/>
    <p:sldId id="270" r:id="rId3"/>
    <p:sldId id="271" r:id="rId4"/>
    <p:sldId id="262" r:id="rId5"/>
    <p:sldId id="265" r:id="rId6"/>
    <p:sldId id="266" r:id="rId7"/>
    <p:sldId id="269" r:id="rId8"/>
    <p:sldId id="258" r:id="rId9"/>
    <p:sldId id="267" r:id="rId10"/>
  </p:sldIdLst>
  <p:sldSz cx="12192000" cy="6858000"/>
  <p:notesSz cx="6858000" cy="9144000"/>
  <p:embeddedFontLst>
    <p:embeddedFont>
      <p:font typeface="Eras Medium ITC" panose="020B0602030504020804" pitchFamily="34" charset="0"/>
      <p:regular r:id="rId12"/>
    </p:embeddedFont>
    <p:embeddedFont>
      <p:font typeface="Narkisim" panose="020E0502050101010101" pitchFamily="34" charset="-79"/>
      <p:regular r:id="rId13"/>
    </p:embeddedFont>
    <p:embeddedFont>
      <p:font typeface="Surfboard" panose="00000400000000000000" pitchFamily="2" charset="0"/>
      <p:regular r:id="rId14"/>
      <p:bold r:id="rId15"/>
    </p:embeddedFont>
    <p:embeddedFont>
      <p:font typeface="Univers Condensed Light" panose="020B0306020202040204" pitchFamily="34" charset="0"/>
      <p:regular r:id="rId16"/>
    </p:embeddedFont>
    <p:embeddedFont>
      <p:font typeface="Viner Hand ITC" panose="03070502030502020203" pitchFamily="66" charset="0"/>
      <p:regular r:id="rId17"/>
    </p:embeddedFont>
    <p:embeddedFont>
      <p:font typeface="Walbaum Display Light" panose="02070303090703020303" pitchFamily="18" charset="0"/>
      <p:regular r:id="rId18"/>
      <p: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66"/>
    <a:srgbClr val="FF0066"/>
    <a:srgbClr val="B2B2B2"/>
    <a:srgbClr val="FFFFFF"/>
    <a:srgbClr val="FF3300"/>
    <a:srgbClr val="FF7C80"/>
    <a:srgbClr val="9900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0929"/>
  </p:normalViewPr>
  <p:slideViewPr>
    <p:cSldViewPr>
      <p:cViewPr varScale="1">
        <p:scale>
          <a:sx n="99" d="100"/>
          <a:sy n="99" d="100"/>
        </p:scale>
        <p:origin x="6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010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31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350" b="1" cap="all" spc="225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39F76-6479-482B-9212-87405BB45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7B59-DB8C-49F2-82EE-B23CE8552A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81CC9-4742-447F-8544-A3ECC21474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4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342900"/>
            <a:ext cx="103632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0" y="17526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14869-1067-4CE7-A432-6D76AAADF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9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DF671-EF67-4799-9926-AB89A5C9E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59041-6389-4936-BA96-2F6529EE8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C0340-7FBA-40CC-8E33-ADDB418EA8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5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63B53-F1D0-4A4A-A930-2051C9575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208B4-C61F-4966-83EE-6F9CEBE0ED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FE149-01AE-40D3-BD25-A162A14742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1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BFBF2-AD3A-4C46-BCC7-A8275AE815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3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0852B-91A0-472F-8730-B14D8BD5AC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1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1" y="0"/>
            <a:ext cx="3119719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2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2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5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7" y="1647827"/>
            <a:ext cx="648843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7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9" y="-4762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3" y="6398880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80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b="1" spc="23" baseline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8" y="6398880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00E0B3F-6837-49C1-BBB7-27264757A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  <p15:guide id="3" orient="horz" pos="336" userDrawn="1">
          <p15:clr>
            <a:srgbClr val="F26B43"/>
          </p15:clr>
        </p15:guide>
        <p15:guide id="4" orient="horz" pos="3984" userDrawn="1">
          <p15:clr>
            <a:srgbClr val="F26B43"/>
          </p15:clr>
        </p15:guide>
        <p15:guide id="5" pos="448" userDrawn="1">
          <p15:clr>
            <a:srgbClr val="F26B43"/>
          </p15:clr>
        </p15:guide>
        <p15:guide id="6" pos="9792" userDrawn="1">
          <p15:clr>
            <a:srgbClr val="F26B43"/>
          </p15:clr>
        </p15:guide>
        <p15:guide id="7" pos="960" userDrawn="1">
          <p15:clr>
            <a:srgbClr val="F26B43"/>
          </p15:clr>
        </p15:guide>
        <p15:guide id="8" pos="92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otterbein.edu/DStucki/COMP423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990600"/>
            <a:ext cx="7924800" cy="5181600"/>
          </a:xfrm>
          <a:noFill/>
        </p:spPr>
        <p:txBody>
          <a:bodyPr anchor="t">
            <a:normAutofit fontScale="77500" lnSpcReduction="20000"/>
          </a:bodyPr>
          <a:lstStyle/>
          <a:p>
            <a:endParaRPr lang="en-US" sz="4900">
              <a:solidFill>
                <a:schemeClr val="accent5">
                  <a:lumMod val="75000"/>
                </a:schemeClr>
              </a:solidFill>
              <a:latin typeface="Viner Hand ITC" pitchFamily="66" charset="0"/>
            </a:endParaRPr>
          </a:p>
          <a:p>
            <a:r>
              <a:rPr lang="en-US" sz="4900">
                <a:solidFill>
                  <a:schemeClr val="accent5">
                    <a:lumMod val="75000"/>
                  </a:schemeClr>
                </a:solidFill>
                <a:latin typeface="Viner Hand ITC" pitchFamily="66" charset="0"/>
              </a:rPr>
              <a:t>If </a:t>
            </a:r>
            <a:r>
              <a:rPr lang="en-US" sz="4900" dirty="0">
                <a:solidFill>
                  <a:schemeClr val="accent5">
                    <a:lumMod val="75000"/>
                  </a:schemeClr>
                </a:solidFill>
                <a:latin typeface="Viner Hand ITC" pitchFamily="66" charset="0"/>
              </a:rPr>
              <a:t>the human brain were so simple that we could understand it,</a:t>
            </a:r>
            <a:br>
              <a:rPr lang="en-US" sz="4900" dirty="0">
                <a:solidFill>
                  <a:schemeClr val="accent5">
                    <a:lumMod val="75000"/>
                  </a:schemeClr>
                </a:solidFill>
                <a:latin typeface="Viner Hand ITC" pitchFamily="66" charset="0"/>
              </a:rPr>
            </a:br>
            <a:r>
              <a:rPr lang="en-US" sz="4900" dirty="0">
                <a:solidFill>
                  <a:schemeClr val="accent5">
                    <a:lumMod val="60000"/>
                    <a:lumOff val="40000"/>
                  </a:schemeClr>
                </a:solidFill>
                <a:latin typeface="Viner Hand ITC" pitchFamily="66" charset="0"/>
              </a:rPr>
              <a:t>we would be so simple that we couldn't.</a:t>
            </a:r>
          </a:p>
          <a:p>
            <a:pPr algn="r"/>
            <a:endParaRPr lang="en-US" sz="4900" dirty="0"/>
          </a:p>
          <a:p>
            <a:pPr algn="r"/>
            <a:r>
              <a:rPr lang="en-US" sz="3600" dirty="0">
                <a:solidFill>
                  <a:schemeClr val="accent5"/>
                </a:solidFill>
                <a:latin typeface="Viner Hand ITC" pitchFamily="66" charset="0"/>
              </a:rPr>
              <a:t>—Emerson M. Pugh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64A9919-C77B-4DEE-B7F8-B9A289E9E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24001" y="1"/>
            <a:ext cx="5467481" cy="133894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67B5ED5-2C08-4519-B88A-E933BAA8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4827850"/>
            <a:ext cx="9143999" cy="20540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1F36DC-42EE-491B-AA27-08698A6C5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4014" y="4156868"/>
            <a:ext cx="3034393" cy="1294152"/>
          </a:xfrm>
        </p:spPr>
        <p:txBody>
          <a:bodyPr>
            <a:normAutofit/>
          </a:bodyPr>
          <a:lstStyle/>
          <a:p>
            <a:pPr algn="l"/>
            <a:r>
              <a:rPr lang="en-US" sz="4000">
                <a:solidFill>
                  <a:schemeClr val="tx2">
                    <a:lumMod val="90000"/>
                    <a:lumOff val="10000"/>
                  </a:schemeClr>
                </a:solidFill>
              </a:rPr>
              <a:t>COMP 4230</a:t>
            </a:r>
            <a:br>
              <a:rPr lang="en-US" sz="4000"/>
            </a:br>
            <a:r>
              <a:rPr lang="en-US" sz="4000" cap="small">
                <a:solidFill>
                  <a:schemeClr val="tx2">
                    <a:lumMod val="75000"/>
                    <a:lumOff val="25000"/>
                  </a:schemeClr>
                </a:solidFill>
              </a:rPr>
              <a:t>Applied 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A8E3A-70C8-4058-9DFD-383BB8EB1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3546" y="4385507"/>
            <a:ext cx="1981200" cy="95726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2">
                    <a:lumMod val="75000"/>
                    <a:lumOff val="25000"/>
                  </a:schemeClr>
                </a:solidFill>
              </a:rPr>
              <a:t>Fall 2024</a:t>
            </a:r>
          </a:p>
          <a:p>
            <a:pPr>
              <a:lnSpc>
                <a:spcPct val="110000"/>
              </a:lnSpc>
            </a:pPr>
            <a:r>
              <a:rPr lang="en-US" sz="2000" cap="none">
                <a:solidFill>
                  <a:schemeClr val="tx2">
                    <a:lumMod val="75000"/>
                    <a:lumOff val="25000"/>
                  </a:schemeClr>
                </a:solidFill>
              </a:rPr>
              <a:t>prof. stucki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BB9CE4F-048D-4320-B7EF-E5AEA4020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019742" y="1"/>
            <a:ext cx="647258" cy="485029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17DE3F0-E5A7-4C2D-927E-566380867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1" y="3632376"/>
            <a:ext cx="2906485" cy="11954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E9EA87C-793F-4321-A0BC-4DB860289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96718" y="1392865"/>
            <a:ext cx="1071282" cy="345743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EE00FC4-5601-4185-8A23-E15BD4D7B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299554" y="0"/>
            <a:ext cx="1368447" cy="433891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54FF17E4-4552-4345-9BD2-9CB84C398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749" y="11602"/>
            <a:ext cx="11466501" cy="401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A4C86F-C64C-4D26-878A-571CB6CFC28C}"/>
              </a:ext>
            </a:extLst>
          </p:cNvPr>
          <p:cNvSpPr txBox="1"/>
          <p:nvPr/>
        </p:nvSpPr>
        <p:spPr>
          <a:xfrm>
            <a:off x="2973310" y="5715000"/>
            <a:ext cx="1319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50000"/>
                    <a:lumOff val="50000"/>
                  </a:schemeClr>
                </a:solidFill>
              </a:rPr>
              <a:t>Syllabus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50000"/>
                    <a:lumOff val="50000"/>
                  </a:schemeClr>
                </a:solidFill>
              </a:rPr>
              <a:t>Textbooks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D69BA3-CE49-4025-805A-AFED95479E2F}"/>
              </a:ext>
            </a:extLst>
          </p:cNvPr>
          <p:cNvSpPr txBox="1"/>
          <p:nvPr/>
        </p:nvSpPr>
        <p:spPr>
          <a:xfrm>
            <a:off x="7193777" y="5715000"/>
            <a:ext cx="2024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web site</a:t>
            </a:r>
            <a:endParaRPr lang="en-US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50000"/>
                    <a:lumOff val="50000"/>
                  </a:schemeClr>
                </a:solidFill>
              </a:rPr>
              <a:t>Software/platform</a:t>
            </a:r>
          </a:p>
        </p:txBody>
      </p:sp>
    </p:spTree>
    <p:extLst>
      <p:ext uri="{BB962C8B-B14F-4D97-AF65-F5344CB8AC3E}">
        <p14:creationId xmlns:p14="http://schemas.microsoft.com/office/powerpoint/2010/main" val="170071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24000" y="0"/>
            <a:ext cx="233978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24000" y="1"/>
            <a:ext cx="677826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491854" y="5791201"/>
            <a:ext cx="4714875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71224" y="5848350"/>
            <a:ext cx="2796777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81368" y="1647826"/>
            <a:ext cx="48663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610166" y="0"/>
            <a:ext cx="1057835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421042" y="-4763"/>
            <a:ext cx="4246959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A65FD298-5184-4011-AD4A-9F952A206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56E9B97-DCA9-4CC4-B756-9A777AE7B6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b="22582"/>
          <a:stretch/>
        </p:blipFill>
        <p:spPr bwMode="auto">
          <a:xfrm>
            <a:off x="0" y="2881764"/>
            <a:ext cx="8010766" cy="397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Watch Harry Potter and the Order of the Phoenix | Peacock">
            <a:extLst>
              <a:ext uri="{FF2B5EF4-FFF2-40B4-BE49-F238E27FC236}">
                <a16:creationId xmlns:a16="http://schemas.microsoft.com/office/drawing/2014/main" id="{C00712AA-929D-43FD-B4E1-4693D46BB6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20428"/>
          <a:stretch/>
        </p:blipFill>
        <p:spPr bwMode="auto">
          <a:xfrm>
            <a:off x="0" y="-13836"/>
            <a:ext cx="9217185" cy="321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13">
            <a:extLst>
              <a:ext uri="{FF2B5EF4-FFF2-40B4-BE49-F238E27FC236}">
                <a16:creationId xmlns:a16="http://schemas.microsoft.com/office/drawing/2014/main" id="{796A152B-89D0-4C6F-8374-B79FA1B65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89184" y="1279185"/>
            <a:ext cx="6871832" cy="4285801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4647063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080078 h 6858000"/>
              <a:gd name="connsiteX4" fmla="*/ 0 w 12192000"/>
              <a:gd name="connsiteY4" fmla="*/ 0 h 6858000"/>
              <a:gd name="connsiteX0" fmla="*/ 0 w 12192000"/>
              <a:gd name="connsiteY0" fmla="*/ 0 h 6080078"/>
              <a:gd name="connsiteX1" fmla="*/ 12192000 w 12192000"/>
              <a:gd name="connsiteY1" fmla="*/ 0 h 6080078"/>
              <a:gd name="connsiteX2" fmla="*/ 11905397 w 12192000"/>
              <a:gd name="connsiteY2" fmla="*/ 1890215 h 6080078"/>
              <a:gd name="connsiteX3" fmla="*/ 0 w 12192000"/>
              <a:gd name="connsiteY3" fmla="*/ 6080078 h 6080078"/>
              <a:gd name="connsiteX4" fmla="*/ 0 w 12192000"/>
              <a:gd name="connsiteY4" fmla="*/ 0 h 6080078"/>
              <a:gd name="connsiteX0" fmla="*/ 0 w 12192000"/>
              <a:gd name="connsiteY0" fmla="*/ 0 h 6080078"/>
              <a:gd name="connsiteX1" fmla="*/ 12192000 w 12192000"/>
              <a:gd name="connsiteY1" fmla="*/ 0 h 6080078"/>
              <a:gd name="connsiteX2" fmla="*/ 12178353 w 12192000"/>
              <a:gd name="connsiteY2" fmla="*/ 1862920 h 6080078"/>
              <a:gd name="connsiteX3" fmla="*/ 0 w 12192000"/>
              <a:gd name="connsiteY3" fmla="*/ 6080078 h 6080078"/>
              <a:gd name="connsiteX4" fmla="*/ 0 w 12192000"/>
              <a:gd name="connsiteY4" fmla="*/ 0 h 6080078"/>
              <a:gd name="connsiteX0" fmla="*/ 0 w 12192000"/>
              <a:gd name="connsiteY0" fmla="*/ 0 h 4807869"/>
              <a:gd name="connsiteX1" fmla="*/ 12192000 w 12192000"/>
              <a:gd name="connsiteY1" fmla="*/ 0 h 4807869"/>
              <a:gd name="connsiteX2" fmla="*/ 12178353 w 12192000"/>
              <a:gd name="connsiteY2" fmla="*/ 1862920 h 4807869"/>
              <a:gd name="connsiteX3" fmla="*/ 0 w 12192000"/>
              <a:gd name="connsiteY3" fmla="*/ 4807869 h 4807869"/>
              <a:gd name="connsiteX4" fmla="*/ 0 w 12192000"/>
              <a:gd name="connsiteY4" fmla="*/ 0 h 4807869"/>
              <a:gd name="connsiteX0" fmla="*/ 0 w 12192000"/>
              <a:gd name="connsiteY0" fmla="*/ 0 h 4807869"/>
              <a:gd name="connsiteX1" fmla="*/ 12192000 w 12192000"/>
              <a:gd name="connsiteY1" fmla="*/ 0 h 4807869"/>
              <a:gd name="connsiteX2" fmla="*/ 12178353 w 12192000"/>
              <a:gd name="connsiteY2" fmla="*/ 2673953 h 4807869"/>
              <a:gd name="connsiteX3" fmla="*/ 0 w 12192000"/>
              <a:gd name="connsiteY3" fmla="*/ 4807869 h 4807869"/>
              <a:gd name="connsiteX4" fmla="*/ 0 w 12192000"/>
              <a:gd name="connsiteY4" fmla="*/ 0 h 4807869"/>
              <a:gd name="connsiteX0" fmla="*/ 0 w 12192000"/>
              <a:gd name="connsiteY0" fmla="*/ 0 h 4807869"/>
              <a:gd name="connsiteX1" fmla="*/ 12192000 w 12192000"/>
              <a:gd name="connsiteY1" fmla="*/ 0 h 4807869"/>
              <a:gd name="connsiteX2" fmla="*/ 12178355 w 12192000"/>
              <a:gd name="connsiteY2" fmla="*/ 2942477 h 4807869"/>
              <a:gd name="connsiteX3" fmla="*/ 0 w 12192000"/>
              <a:gd name="connsiteY3" fmla="*/ 4807869 h 4807869"/>
              <a:gd name="connsiteX4" fmla="*/ 0 w 12192000"/>
              <a:gd name="connsiteY4" fmla="*/ 0 h 4807869"/>
              <a:gd name="connsiteX0" fmla="*/ 0 w 12192000"/>
              <a:gd name="connsiteY0" fmla="*/ 0 h 4692789"/>
              <a:gd name="connsiteX1" fmla="*/ 12192000 w 12192000"/>
              <a:gd name="connsiteY1" fmla="*/ 0 h 4692789"/>
              <a:gd name="connsiteX2" fmla="*/ 12178355 w 12192000"/>
              <a:gd name="connsiteY2" fmla="*/ 2942477 h 4692789"/>
              <a:gd name="connsiteX3" fmla="*/ 1 w 12192000"/>
              <a:gd name="connsiteY3" fmla="*/ 4692789 h 4692789"/>
              <a:gd name="connsiteX4" fmla="*/ 0 w 12192000"/>
              <a:gd name="connsiteY4" fmla="*/ 0 h 4692789"/>
              <a:gd name="connsiteX0" fmla="*/ 0 w 12192000"/>
              <a:gd name="connsiteY0" fmla="*/ 0 h 4577707"/>
              <a:gd name="connsiteX1" fmla="*/ 12192000 w 12192000"/>
              <a:gd name="connsiteY1" fmla="*/ 0 h 4577707"/>
              <a:gd name="connsiteX2" fmla="*/ 12178355 w 12192000"/>
              <a:gd name="connsiteY2" fmla="*/ 2942477 h 4577707"/>
              <a:gd name="connsiteX3" fmla="*/ 2 w 12192000"/>
              <a:gd name="connsiteY3" fmla="*/ 4577707 h 4577707"/>
              <a:gd name="connsiteX4" fmla="*/ 0 w 12192000"/>
              <a:gd name="connsiteY4" fmla="*/ 0 h 4577707"/>
              <a:gd name="connsiteX0" fmla="*/ 0 w 12192000"/>
              <a:gd name="connsiteY0" fmla="*/ 0 h 4594806"/>
              <a:gd name="connsiteX1" fmla="*/ 12192000 w 12192000"/>
              <a:gd name="connsiteY1" fmla="*/ 0 h 4594806"/>
              <a:gd name="connsiteX2" fmla="*/ 12178355 w 12192000"/>
              <a:gd name="connsiteY2" fmla="*/ 2942477 h 4594806"/>
              <a:gd name="connsiteX3" fmla="*/ 2 w 12192000"/>
              <a:gd name="connsiteY3" fmla="*/ 4594806 h 4594806"/>
              <a:gd name="connsiteX4" fmla="*/ 0 w 12192000"/>
              <a:gd name="connsiteY4" fmla="*/ 0 h 4594806"/>
              <a:gd name="connsiteX0" fmla="*/ 0 w 12216590"/>
              <a:gd name="connsiteY0" fmla="*/ 0 h 4594806"/>
              <a:gd name="connsiteX1" fmla="*/ 12192000 w 12216590"/>
              <a:gd name="connsiteY1" fmla="*/ 0 h 4594806"/>
              <a:gd name="connsiteX2" fmla="*/ 12216163 w 12216590"/>
              <a:gd name="connsiteY2" fmla="*/ 2942477 h 4594806"/>
              <a:gd name="connsiteX3" fmla="*/ 2 w 12216590"/>
              <a:gd name="connsiteY3" fmla="*/ 4594806 h 4594806"/>
              <a:gd name="connsiteX4" fmla="*/ 0 w 12216590"/>
              <a:gd name="connsiteY4" fmla="*/ 0 h 459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590" h="4594806">
                <a:moveTo>
                  <a:pt x="0" y="0"/>
                </a:moveTo>
                <a:lnTo>
                  <a:pt x="12192000" y="0"/>
                </a:lnTo>
                <a:cubicBezTo>
                  <a:pt x="12187452" y="980826"/>
                  <a:pt x="12220711" y="1961651"/>
                  <a:pt x="12216163" y="2942477"/>
                </a:cubicBezTo>
                <a:lnTo>
                  <a:pt x="2" y="4594806"/>
                </a:lnTo>
                <a:cubicBezTo>
                  <a:pt x="2" y="3030543"/>
                  <a:pt x="0" y="1564263"/>
                  <a:pt x="0" y="0"/>
                </a:cubicBez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97AD2-7332-4406-B886-BBCDE017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5210176"/>
            <a:ext cx="3930032" cy="164782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 defTabSz="914400"/>
            <a:r>
              <a:rPr lang="en-US" sz="4000">
                <a:solidFill>
                  <a:schemeClr val="tx2">
                    <a:lumMod val="75000"/>
                    <a:lumOff val="25000"/>
                  </a:schemeClr>
                </a:solidFill>
              </a:rPr>
              <a:t>What is the difference?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5089520-F708-4153-BF50-89844E4DD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3094962" y="-13831"/>
            <a:ext cx="7573038" cy="20759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0E7F074-92DF-4AE1-B29F-A0BC39910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6140302"/>
            <a:ext cx="4019106" cy="71769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6C2061F-948C-43E5-95AD-F2D2A0E80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98682" y="-13834"/>
            <a:ext cx="456286" cy="68718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7772400" cy="9525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Artificial Intelligence</a:t>
            </a:r>
            <a:endParaRPr lang="en-US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7788" y="1203326"/>
            <a:ext cx="12279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</a:rPr>
              <a:t>Synthetic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42225" y="1203326"/>
            <a:ext cx="114454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Artificial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717925" y="6232526"/>
            <a:ext cx="1498808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Engineering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727950" y="6232526"/>
            <a:ext cx="105798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Science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-5400000">
            <a:off x="1351374" y="2619205"/>
            <a:ext cx="122790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Cognitive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 rot="-5400000">
            <a:off x="1281660" y="4814717"/>
            <a:ext cx="136415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Behavioral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74901" y="1890714"/>
            <a:ext cx="382587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tabLst>
                <a:tab pos="747713" algn="l"/>
              </a:tabLst>
              <a:defRPr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“The exciting new effort to make computers think…</a:t>
            </a:r>
            <a:r>
              <a:rPr lang="en-US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machines with minds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in the full and literal sense.”</a:t>
            </a:r>
            <a:r>
              <a:rPr lang="en-US" b="1" dirty="0">
                <a:solidFill>
                  <a:srgbClr val="800080"/>
                </a:solidFill>
              </a:rPr>
              <a:t> </a:t>
            </a:r>
            <a:r>
              <a:rPr lang="en-US" sz="1200" b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Haugeland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, 1985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390776" y="2743200"/>
            <a:ext cx="3825875" cy="11079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rgbClr val="FF0066"/>
                </a:solidFill>
              </a:rPr>
              <a:t>“[The automation of] activities that we associate with human thinking, activities such as decision-making, problem solving, learning...” 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Bellman, 1978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48426" y="1890713"/>
            <a:ext cx="3673475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“The study of mental faculties through the use of computational models.”</a:t>
            </a:r>
          </a:p>
          <a:p>
            <a:pPr>
              <a:defRPr/>
            </a:pPr>
            <a:r>
              <a:rPr lang="en-US" sz="1200" b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Charniak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 and McDermott, 1985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448425" y="2743201"/>
            <a:ext cx="3657600" cy="733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rgbClr val="FF0066"/>
                </a:solidFill>
              </a:rPr>
              <a:t>“The study of the computations that make it possible to perceive, reason, and act.” 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Winston, 1992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390775" y="4051301"/>
            <a:ext cx="3810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rgbClr val="800080"/>
                </a:solidFill>
              </a:rPr>
              <a:t>“The art of creating machines that perform functions that require intelligence when performed by </a:t>
            </a:r>
            <a:r>
              <a:rPr lang="en-US" b="1">
                <a:solidFill>
                  <a:srgbClr val="800080"/>
                </a:solidFill>
              </a:rPr>
              <a:t>people.” </a:t>
            </a:r>
            <a:r>
              <a:rPr lang="en-US" sz="1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Kurzweil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, 1990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390775" y="5148264"/>
            <a:ext cx="3810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rgbClr val="CC0066"/>
                </a:solidFill>
              </a:rPr>
              <a:t>“The study of how to make computers do things at which, at the moment, people are </a:t>
            </a:r>
            <a:r>
              <a:rPr lang="en-US" b="1">
                <a:solidFill>
                  <a:srgbClr val="CC0066"/>
                </a:solidFill>
              </a:rPr>
              <a:t>better.” </a:t>
            </a:r>
            <a:r>
              <a:rPr lang="en-US" sz="1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Rich 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and Knight, 1991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448425" y="4051300"/>
            <a:ext cx="36576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just">
              <a:defRPr/>
            </a:pPr>
            <a:r>
              <a:rPr lang="en-US" b="1" dirty="0">
                <a:solidFill>
                  <a:srgbClr val="800080"/>
                </a:solidFill>
              </a:rPr>
              <a:t>“Computational Intelligence is the study of the design of intelligent agents.”</a:t>
            </a:r>
          </a:p>
          <a:p>
            <a:pPr algn="just">
              <a:defRPr/>
            </a:pP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Poole et al., 1998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448425" y="5148263"/>
            <a:ext cx="3657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C0066"/>
                </a:solidFill>
              </a:rPr>
              <a:t>“AI…is concerned with intelligent behavior in </a:t>
            </a:r>
            <a:r>
              <a:rPr lang="en-US" b="1">
                <a:solidFill>
                  <a:srgbClr val="CC0066"/>
                </a:solidFill>
              </a:rPr>
              <a:t>artifacts.” </a:t>
            </a:r>
            <a:r>
              <a:rPr lang="en-US" sz="1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Nilsson</a:t>
            </a:r>
            <a:r>
              <a:rPr lang="en-US" sz="1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anose="020B0602030504020804" pitchFamily="34" charset="0"/>
              </a:rPr>
              <a:t>, 1998</a:t>
            </a:r>
            <a:endParaRPr lang="en-US" sz="1200" b="1" dirty="0">
              <a:solidFill>
                <a:srgbClr val="80008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13" name="Rectangle 19"/>
          <p:cNvSpPr>
            <a:spLocks noChangeArrowheads="1"/>
          </p:cNvSpPr>
          <p:nvPr/>
        </p:nvSpPr>
        <p:spPr bwMode="auto">
          <a:xfrm>
            <a:off x="2286000" y="1676400"/>
            <a:ext cx="7924800" cy="4572000"/>
          </a:xfrm>
          <a:prstGeom prst="rect">
            <a:avLst/>
          </a:prstGeom>
          <a:noFill/>
          <a:ln w="57150" cmpd="thickThin">
            <a:solidFill>
              <a:schemeClr val="fol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20"/>
          <p:cNvSpPr>
            <a:spLocks noChangeShapeType="1"/>
          </p:cNvSpPr>
          <p:nvPr/>
        </p:nvSpPr>
        <p:spPr bwMode="auto">
          <a:xfrm>
            <a:off x="6324600" y="1719263"/>
            <a:ext cx="0" cy="4495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21"/>
          <p:cNvSpPr>
            <a:spLocks noChangeShapeType="1"/>
          </p:cNvSpPr>
          <p:nvPr/>
        </p:nvSpPr>
        <p:spPr bwMode="auto">
          <a:xfrm>
            <a:off x="2328863" y="3886200"/>
            <a:ext cx="7848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  <p:bldP spid="4104" grpId="0"/>
      <p:bldP spid="8203" grpId="0"/>
      <p:bldP spid="8204" grpId="0"/>
      <p:bldP spid="8205" grpId="0"/>
      <p:bldP spid="8206" grpId="0"/>
      <p:bldP spid="8207" grpId="0"/>
      <p:bldP spid="8208" grpId="0"/>
      <p:bldP spid="8209" grpId="0"/>
      <p:bldP spid="8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1"/>
            <a:ext cx="10363200" cy="1382156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Components of AI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1125200" cy="4800600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Knowledge Representation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Machine Learning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Automated Reasoning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Natural Language Processing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Vision &amp; Perception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Agents &amp; Robotics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Planning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Game Playing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990099"/>
                </a:solidFill>
                <a:latin typeface="Surfboard" panose="00000400000000000000" pitchFamily="2" charset="0"/>
              </a:rPr>
              <a:t>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1"/>
            <a:ext cx="10287000" cy="13821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Academic Fields Impinging </a:t>
            </a:r>
            <a:r>
              <a:rPr lang="en-US" sz="48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on AI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599"/>
            <a:ext cx="5334000" cy="48006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Computer Science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Philosophy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Psychology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Linguistics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Neuroscience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Anthropology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Mathematics &amp; Logic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Genetics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Evolutionary Biology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400800" y="1752600"/>
            <a:ext cx="381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Cognitive Science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Physics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Engineering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Business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Law &amp; Ethics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Theology &amp; Religion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Pharmacology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Quantum Physics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Clr>
                <a:srgbClr val="CC0066"/>
              </a:buClr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990099"/>
                </a:solidFill>
                <a:latin typeface="Surfboard" panose="00000400000000000000" pitchFamily="2" charset="0"/>
              </a:rPr>
              <a:t>Dynamical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  <a:latin typeface="Viner Hand ITC" pitchFamily="66" charset="0"/>
              </a:rPr>
              <a:t>The Representation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0"/>
            <a:ext cx="8077200" cy="4572000"/>
          </a:xfrm>
        </p:spPr>
        <p:txBody>
          <a:bodyPr/>
          <a:lstStyle/>
          <a:p>
            <a:r>
              <a:rPr lang="en-US" sz="3600" i="1" dirty="0">
                <a:solidFill>
                  <a:srgbClr val="CC0066"/>
                </a:solidFill>
                <a:latin typeface="Viner Hand ITC" pitchFamily="66" charset="0"/>
              </a:rPr>
              <a:t>Once a problem is described using an appropriate representation, the problem is almost solved.</a:t>
            </a:r>
          </a:p>
          <a:p>
            <a:pPr marL="0" indent="2743200"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Viner Hand ITC" pitchFamily="66" charset="0"/>
              </a:rPr>
              <a:t>–Patrick Henry Winston</a:t>
            </a:r>
          </a:p>
          <a:p>
            <a:r>
              <a:rPr lang="en-US" sz="3600" i="1" dirty="0">
                <a:solidFill>
                  <a:srgbClr val="CC0066"/>
                </a:solidFill>
                <a:latin typeface="Viner Hand ITC" pitchFamily="66" charset="0"/>
              </a:rPr>
              <a:t>Solving a problem simply means representing it so as to make the solution transparent. </a:t>
            </a:r>
          </a:p>
          <a:p>
            <a:pPr marL="2806700" indent="0"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Viner Hand ITC" pitchFamily="66" charset="0"/>
              </a:rPr>
              <a:t>–Herbert Simon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438400" y="1736726"/>
            <a:ext cx="7391400" cy="458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4400" b="1" i="1" dirty="0">
                <a:solidFill>
                  <a:srgbClr val="CC0066"/>
                </a:solidFill>
                <a:latin typeface="Viner Hand ITC" pitchFamily="66" charset="0"/>
              </a:rPr>
              <a:t>Symbolic representation of qualitative entities is doomed to its rightful place of minor importance in a world where flowers and beautiful women abound.</a:t>
            </a:r>
            <a:endParaRPr lang="en-US" sz="2400" b="1" dirty="0">
              <a:latin typeface="Viner Hand ITC" pitchFamily="66" charset="0"/>
            </a:endParaRPr>
          </a:p>
          <a:p>
            <a:pPr algn="just"/>
            <a:endParaRPr lang="en-US" sz="2800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22525" y="655638"/>
            <a:ext cx="5964774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Einstein, </a:t>
            </a:r>
            <a:r>
              <a:rPr lang="en-US" sz="3200" i="1" dirty="0">
                <a:solidFill>
                  <a:schemeClr val="accent1"/>
                </a:solidFill>
              </a:rPr>
              <a:t>“Hyperbolic Aesthetic”</a:t>
            </a:r>
            <a:r>
              <a:rPr lang="en-US" sz="3200" dirty="0">
                <a:solidFill>
                  <a:schemeClr val="accent1"/>
                </a:solidFill>
              </a:rPr>
              <a:t> (1937)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 lines</Template>
  <TotalTime>1604</TotalTime>
  <Words>357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Eras Medium ITC</vt:lpstr>
      <vt:lpstr>Wingdings</vt:lpstr>
      <vt:lpstr>Surfboard</vt:lpstr>
      <vt:lpstr>Narkisim</vt:lpstr>
      <vt:lpstr>Walbaum Display Light</vt:lpstr>
      <vt:lpstr>Viner Hand ITC</vt:lpstr>
      <vt:lpstr>Univers Condensed Light</vt:lpstr>
      <vt:lpstr>Arial</vt:lpstr>
      <vt:lpstr>AngleLinesVTI</vt:lpstr>
      <vt:lpstr>PowerPoint Presentation</vt:lpstr>
      <vt:lpstr>COMP 4230 Applied AI</vt:lpstr>
      <vt:lpstr>What is the difference?</vt:lpstr>
      <vt:lpstr>Artificial Intelligence</vt:lpstr>
      <vt:lpstr>Components of AI</vt:lpstr>
      <vt:lpstr>Academic Fields Impinging on AI</vt:lpstr>
      <vt:lpstr>The Representation Principle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David J. Stucki</dc:creator>
  <cp:lastModifiedBy>David Stucki</cp:lastModifiedBy>
  <cp:revision>40</cp:revision>
  <cp:lastPrinted>1998-01-05T15:54:54Z</cp:lastPrinted>
  <dcterms:created xsi:type="dcterms:W3CDTF">1995-05-28T16:36:34Z</dcterms:created>
  <dcterms:modified xsi:type="dcterms:W3CDTF">2024-08-25T21:33:22Z</dcterms:modified>
</cp:coreProperties>
</file>